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727" autoAdjust="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3DB4F-06AD-4DA6-953C-C1E23C7B6369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B5722-7818-41E0-BDCB-0E58F6446E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3DB4F-06AD-4DA6-953C-C1E23C7B6369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B5722-7818-41E0-BDCB-0E58F6446E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3DB4F-06AD-4DA6-953C-C1E23C7B6369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B5722-7818-41E0-BDCB-0E58F6446E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3DB4F-06AD-4DA6-953C-C1E23C7B6369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B5722-7818-41E0-BDCB-0E58F6446E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3DB4F-06AD-4DA6-953C-C1E23C7B6369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B5722-7818-41E0-BDCB-0E58F6446E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3DB4F-06AD-4DA6-953C-C1E23C7B6369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B5722-7818-41E0-BDCB-0E58F6446E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3DB4F-06AD-4DA6-953C-C1E23C7B6369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B5722-7818-41E0-BDCB-0E58F6446E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3DB4F-06AD-4DA6-953C-C1E23C7B6369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B5722-7818-41E0-BDCB-0E58F6446E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3DB4F-06AD-4DA6-953C-C1E23C7B6369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B5722-7818-41E0-BDCB-0E58F6446E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3DB4F-06AD-4DA6-953C-C1E23C7B6369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B5722-7818-41E0-BDCB-0E58F6446E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3DB4F-06AD-4DA6-953C-C1E23C7B6369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B5722-7818-41E0-BDCB-0E58F6446E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3DB4F-06AD-4DA6-953C-C1E23C7B6369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B5722-7818-41E0-BDCB-0E58F6446E1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28670"/>
            <a:ext cx="7772400" cy="571504"/>
          </a:xfrm>
        </p:spPr>
        <p:txBody>
          <a:bodyPr>
            <a:normAutofit fontScale="90000"/>
          </a:bodyPr>
          <a:lstStyle/>
          <a:p>
            <a:r>
              <a:rPr lang="ru-RU" altLang="ru-RU" sz="6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/>
            </a:r>
            <a:br>
              <a:rPr lang="ru-RU" altLang="ru-RU" sz="6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</a:br>
            <a:r>
              <a:rPr lang="ru-RU" altLang="ru-RU" sz="6000" b="1" dirty="0">
                <a:solidFill>
                  <a:srgbClr val="FF0000"/>
                </a:solidFill>
                <a:latin typeface="Georgia" panose="02040502050405020303" pitchFamily="18" charset="0"/>
              </a:rPr>
              <a:t/>
            </a:r>
            <a:br>
              <a:rPr lang="ru-RU" altLang="ru-RU" sz="6000" b="1" dirty="0">
                <a:solidFill>
                  <a:srgbClr val="FF0000"/>
                </a:solidFill>
                <a:latin typeface="Georgia" panose="02040502050405020303" pitchFamily="18" charset="0"/>
              </a:rPr>
            </a:br>
            <a:r>
              <a:rPr lang="ru-RU" altLang="ru-RU" sz="6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/>
            </a:r>
            <a:br>
              <a:rPr lang="ru-RU" altLang="ru-RU" sz="6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</a:br>
            <a:r>
              <a:rPr lang="ru-RU" altLang="ru-RU" sz="6000" b="1" dirty="0">
                <a:solidFill>
                  <a:srgbClr val="FF0000"/>
                </a:solidFill>
                <a:latin typeface="Georgia" panose="02040502050405020303" pitchFamily="18" charset="0"/>
              </a:rPr>
              <a:t/>
            </a:r>
            <a:br>
              <a:rPr lang="ru-RU" altLang="ru-RU" sz="6000" b="1" dirty="0">
                <a:solidFill>
                  <a:srgbClr val="FF0000"/>
                </a:solidFill>
                <a:latin typeface="Georgia" panose="02040502050405020303" pitchFamily="18" charset="0"/>
              </a:rPr>
            </a:br>
            <a:r>
              <a:rPr lang="ru-RU" altLang="ru-RU" sz="49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Родителям о внедрении ФОП ДО:</a:t>
            </a:r>
            <a:r>
              <a:rPr lang="ru-RU" altLang="ru-RU" sz="53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/>
            </a:r>
            <a:br>
              <a:rPr lang="ru-RU" altLang="ru-RU" sz="5300" b="1" dirty="0" smtClean="0">
                <a:solidFill>
                  <a:srgbClr val="FF0000"/>
                </a:solidFill>
                <a:latin typeface="Georgia" panose="02040502050405020303" pitchFamily="18" charset="0"/>
              </a:rPr>
            </a:br>
            <a:r>
              <a:rPr lang="ru-RU" altLang="ru-RU" sz="4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новая </a:t>
            </a:r>
            <a:r>
              <a:rPr lang="ru-RU" alt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/>
            </a:r>
            <a:br>
              <a:rPr lang="ru-RU" alt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</a:br>
            <a:r>
              <a:rPr lang="en-US" alt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r>
              <a:rPr lang="ru-RU" alt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/>
            </a:r>
            <a:br>
              <a:rPr lang="ru-RU" alt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</a:br>
            <a:r>
              <a:rPr lang="ru-RU" altLang="ru-RU" b="1" dirty="0">
                <a:solidFill>
                  <a:srgbClr val="FF0000"/>
                </a:solidFill>
                <a:latin typeface="Georgia" panose="02040502050405020303" pitchFamily="18" charset="0"/>
              </a:rPr>
              <a:t/>
            </a:r>
            <a:br>
              <a:rPr lang="ru-RU" altLang="ru-RU" b="1" dirty="0">
                <a:solidFill>
                  <a:srgbClr val="FF0000"/>
                </a:solidFill>
                <a:latin typeface="Georgia" panose="02040502050405020303" pitchFamily="18" charset="0"/>
              </a:rPr>
            </a:br>
            <a:r>
              <a:rPr lang="en-US" alt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 </a:t>
            </a:r>
            <a:r>
              <a:rPr lang="ru-RU" alt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/>
            </a:r>
            <a:br>
              <a:rPr lang="ru-RU" alt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</a:br>
            <a:r>
              <a:rPr lang="en-US" alt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   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214950"/>
            <a:ext cx="6400800" cy="1214446"/>
          </a:xfrm>
          <a:solidFill>
            <a:srgbClr val="C00000"/>
          </a:solidFill>
        </p:spPr>
        <p:txBody>
          <a:bodyPr>
            <a:normAutofit/>
          </a:bodyPr>
          <a:lstStyle/>
          <a:p>
            <a:r>
              <a:rPr lang="ru-RU" dirty="0" smtClean="0"/>
              <a:t>ДО МБОУ СОШ </a:t>
            </a:r>
            <a:r>
              <a:rPr lang="ru-RU" dirty="0" err="1" smtClean="0"/>
              <a:t>д.Мурадым</a:t>
            </a:r>
            <a:r>
              <a:rPr lang="ru-RU" dirty="0" smtClean="0"/>
              <a:t> «Детский сад </a:t>
            </a:r>
            <a:r>
              <a:rPr lang="ru-RU" dirty="0" err="1" smtClean="0"/>
              <a:t>д.Мурадым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18434" name="Picture 2" descr="https://michdou25.68edu.ru/wp-content/uploads/2023/09/1.png"/>
          <p:cNvPicPr>
            <a:picLocks noChangeAspect="1" noChangeArrowheads="1"/>
          </p:cNvPicPr>
          <p:nvPr/>
        </p:nvPicPr>
        <p:blipFill>
          <a:blip r:embed="rId2"/>
          <a:srcRect l="-479" r="24913"/>
          <a:stretch>
            <a:fillRect/>
          </a:stretch>
        </p:blipFill>
        <p:spPr bwMode="auto">
          <a:xfrm>
            <a:off x="1714480" y="2786058"/>
            <a:ext cx="6080639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8229600" cy="1285884"/>
          </a:xfrm>
        </p:spPr>
        <p:txBody>
          <a:bodyPr>
            <a:normAutofit fontScale="90000"/>
          </a:bodyPr>
          <a:lstStyle/>
          <a:p>
            <a:r>
              <a:rPr lang="ru-RU" altLang="ru-RU" sz="2700" dirty="0" smtClean="0">
                <a:solidFill>
                  <a:srgbClr val="FF0000"/>
                </a:solidFill>
                <a:latin typeface="Georgia" panose="02040502050405020303" pitchFamily="18" charset="0"/>
              </a:rPr>
              <a:t/>
            </a:r>
            <a:br>
              <a:rPr lang="ru-RU" altLang="ru-RU" sz="2700" dirty="0" smtClean="0">
                <a:solidFill>
                  <a:srgbClr val="FF0000"/>
                </a:solidFill>
                <a:latin typeface="Georgia" panose="02040502050405020303" pitchFamily="18" charset="0"/>
              </a:rPr>
            </a:br>
            <a:r>
              <a:rPr lang="ru-RU" altLang="ru-RU" sz="2700" dirty="0">
                <a:solidFill>
                  <a:srgbClr val="FF0000"/>
                </a:solidFill>
                <a:latin typeface="Georgia" panose="02040502050405020303" pitchFamily="18" charset="0"/>
              </a:rPr>
              <a:t/>
            </a:r>
            <a:br>
              <a:rPr lang="ru-RU" altLang="ru-RU" sz="2700" dirty="0">
                <a:solidFill>
                  <a:srgbClr val="FF0000"/>
                </a:solidFill>
                <a:latin typeface="Georgia" panose="02040502050405020303" pitchFamily="18" charset="0"/>
              </a:rPr>
            </a:br>
            <a:r>
              <a:rPr lang="ru-RU" altLang="ru-RU" sz="27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Уважаемые родители!</a:t>
            </a:r>
            <a:br>
              <a:rPr lang="ru-RU" altLang="ru-RU" sz="2700" dirty="0" smtClean="0">
                <a:solidFill>
                  <a:srgbClr val="FF0000"/>
                </a:solidFill>
                <a:latin typeface="Georgia" panose="02040502050405020303" pitchFamily="18" charset="0"/>
              </a:rPr>
            </a:br>
            <a:r>
              <a:rPr lang="ru-RU" altLang="ru-RU" sz="27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С </a:t>
            </a:r>
            <a:r>
              <a:rPr lang="ru-RU" altLang="ru-RU" sz="2700" b="1" u="sng" dirty="0" smtClean="0">
                <a:solidFill>
                  <a:srgbClr val="FF0000"/>
                </a:solidFill>
                <a:latin typeface="Georgia" panose="02040502050405020303" pitchFamily="18" charset="0"/>
              </a:rPr>
              <a:t>1 сентября 2023 года</a:t>
            </a:r>
            <a:r>
              <a:rPr lang="ru-RU" altLang="ru-RU" sz="2700" u="sng" dirty="0" smtClean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r>
              <a:rPr lang="ru-RU" altLang="ru-RU" sz="27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все дошкольные учреждения переходят работу по новой </a:t>
            </a:r>
            <a:r>
              <a:rPr lang="ru-RU" altLang="ru-RU" sz="22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федеральной образовательной </a:t>
            </a:r>
            <a:r>
              <a:rPr lang="ru-RU" altLang="ru-RU" sz="27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программе дошкольного образования (ФОП ДО). </a:t>
            </a:r>
            <a:r>
              <a:rPr lang="ru-RU" altLang="ru-RU" dirty="0" smtClean="0">
                <a:solidFill>
                  <a:schemeClr val="bg1"/>
                </a:solidFill>
                <a:latin typeface="Georgia" panose="02040502050405020303" pitchFamily="18" charset="0"/>
              </a:rPr>
              <a:t/>
            </a:r>
            <a:br>
              <a:rPr lang="ru-RU" altLang="ru-RU" dirty="0" smtClean="0">
                <a:solidFill>
                  <a:schemeClr val="bg1"/>
                </a:solidFill>
                <a:latin typeface="Georgia" panose="02040502050405020303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786346"/>
          </a:xfrm>
          <a:solidFill>
            <a:srgbClr val="C00000"/>
          </a:solidFill>
        </p:spPr>
        <p:txBody>
          <a:bodyPr>
            <a:normAutofit fontScale="62500" lnSpcReduction="20000"/>
          </a:bodyPr>
          <a:lstStyle/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b="1" u="sng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b="1" u="sng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ДОШКОЛЬНОГО  ОБРАЗОВАНИЯ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ru-RU" altLang="ru-RU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это </a:t>
            </a:r>
            <a:r>
              <a:rPr lang="ru-RU" altLang="ru-RU" sz="28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обязательный для всех детских садов документ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dirty="0" smtClean="0">
                <a:solidFill>
                  <a:schemeClr val="bg1"/>
                </a:solidFill>
                <a:latin typeface="Georgia" panose="02040502050405020303" pitchFamily="18" charset="0"/>
              </a:rPr>
              <a:t>утвержден Приказом </a:t>
            </a:r>
            <a:r>
              <a:rPr lang="ru-RU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Минпросвещения</a:t>
            </a:r>
            <a:r>
              <a:rPr lang="ru-RU" dirty="0" smtClean="0">
                <a:solidFill>
                  <a:schemeClr val="bg1"/>
                </a:solidFill>
                <a:latin typeface="Georgia" panose="02040502050405020303" pitchFamily="18" charset="0"/>
              </a:rPr>
              <a:t> от 25.11 2022г. № 1028.</a:t>
            </a:r>
          </a:p>
          <a:p>
            <a:pPr marL="45720" indent="0"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ФОП ДО </a:t>
            </a:r>
            <a:r>
              <a:rPr lang="ru-RU" dirty="0" smtClean="0">
                <a:solidFill>
                  <a:schemeClr val="bg1"/>
                </a:solidFill>
                <a:latin typeface="Georgia" panose="02040502050405020303" pitchFamily="18" charset="0"/>
              </a:rPr>
              <a:t>определяет единый для всей страны базовый объем, содержание, планируемые результаты обязательной части образовательной программы дошкольного образования, которую реализует детский сад. Предусматривает интеграцию воспитания и обучения в едином образовательном процессе. </a:t>
            </a:r>
          </a:p>
          <a:p>
            <a:pPr marL="0" indent="0" algn="just">
              <a:buNone/>
            </a:pPr>
            <a:r>
              <a:rPr lang="ru-RU" alt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ФОП ДО  </a:t>
            </a:r>
            <a:r>
              <a:rPr lang="ru-RU" altLang="ru-RU" dirty="0" smtClean="0">
                <a:solidFill>
                  <a:schemeClr val="bg1"/>
                </a:solidFill>
                <a:latin typeface="Georgia" panose="02040502050405020303" pitchFamily="18" charset="0"/>
              </a:rPr>
              <a:t>заменяет все другие программы, действующие на данный момент. </a:t>
            </a:r>
            <a:endParaRPr lang="ru-RU" dirty="0" smtClean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571612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C00000"/>
                </a:solidFill>
              </a:rPr>
              <a:t/>
            </a:r>
            <a:br>
              <a:rPr lang="ru-RU" sz="2700" b="1" dirty="0" smtClean="0">
                <a:solidFill>
                  <a:srgbClr val="C00000"/>
                </a:solidFill>
              </a:rPr>
            </a:br>
            <a:r>
              <a:rPr lang="ru-RU" sz="2700" b="1" dirty="0" smtClean="0">
                <a:solidFill>
                  <a:srgbClr val="C00000"/>
                </a:solidFill>
              </a:rPr>
              <a:t/>
            </a:r>
            <a:br>
              <a:rPr lang="ru-RU" sz="2700" b="1" dirty="0" smtClean="0">
                <a:solidFill>
                  <a:srgbClr val="C00000"/>
                </a:solidFill>
              </a:rPr>
            </a:br>
            <a:r>
              <a:rPr lang="ru-RU" sz="3100" b="1" dirty="0" smtClean="0">
                <a:solidFill>
                  <a:srgbClr val="C00000"/>
                </a:solidFill>
              </a:rPr>
              <a:t>ФОП</a:t>
            </a:r>
            <a:r>
              <a:rPr lang="ru-RU" sz="3100" dirty="0" smtClean="0">
                <a:solidFill>
                  <a:srgbClr val="C00000"/>
                </a:solidFill>
              </a:rPr>
              <a:t> должны соответствовать все</a:t>
            </a:r>
            <a:br>
              <a:rPr lang="ru-RU" sz="3100" dirty="0" smtClean="0">
                <a:solidFill>
                  <a:srgbClr val="C00000"/>
                </a:solidFill>
              </a:rPr>
            </a:br>
            <a:r>
              <a:rPr lang="ru-RU" sz="3100" dirty="0" smtClean="0">
                <a:solidFill>
                  <a:srgbClr val="C00000"/>
                </a:solidFill>
              </a:rPr>
              <a:t>программы во всех дошкольных</a:t>
            </a:r>
            <a:br>
              <a:rPr lang="ru-RU" sz="3100" dirty="0" smtClean="0">
                <a:solidFill>
                  <a:srgbClr val="C00000"/>
                </a:solidFill>
              </a:rPr>
            </a:br>
            <a:r>
              <a:rPr lang="ru-RU" sz="3100" dirty="0" smtClean="0">
                <a:solidFill>
                  <a:srgbClr val="C00000"/>
                </a:solidFill>
              </a:rPr>
              <a:t>учреждениях с 01 сентября 2023 года.</a:t>
            </a:r>
            <a:r>
              <a:rPr lang="ru-RU" sz="4900" dirty="0" smtClean="0">
                <a:solidFill>
                  <a:srgbClr val="C00000"/>
                </a:solidFill>
              </a:rPr>
              <a:t/>
            </a:r>
            <a:br>
              <a:rPr lang="ru-RU" sz="4900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ФОП </a:t>
            </a:r>
            <a:r>
              <a:rPr lang="ru-RU" b="1" dirty="0">
                <a:solidFill>
                  <a:srgbClr val="002060"/>
                </a:solidFill>
              </a:rPr>
              <a:t>ДО </a:t>
            </a:r>
            <a:r>
              <a:rPr lang="ru-RU" dirty="0">
                <a:solidFill>
                  <a:schemeClr val="bg1"/>
                </a:solidFill>
              </a:rPr>
              <a:t>и Федеральный</a:t>
            </a:r>
          </a:p>
          <a:p>
            <a:pPr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образовательный </a:t>
            </a:r>
            <a:r>
              <a:rPr lang="ru-RU" dirty="0">
                <a:solidFill>
                  <a:schemeClr val="bg1"/>
                </a:solidFill>
              </a:rPr>
              <a:t>стандарт дошкольного</a:t>
            </a:r>
          </a:p>
          <a:p>
            <a:pPr algn="ctr">
              <a:buNone/>
            </a:pPr>
            <a:r>
              <a:rPr lang="ru-RU" dirty="0">
                <a:solidFill>
                  <a:schemeClr val="bg1"/>
                </a:solidFill>
              </a:rPr>
              <a:t>образования станет основой для</a:t>
            </a:r>
          </a:p>
          <a:p>
            <a:pPr algn="ctr">
              <a:buNone/>
            </a:pPr>
            <a:r>
              <a:rPr lang="ru-RU" dirty="0">
                <a:solidFill>
                  <a:schemeClr val="bg1"/>
                </a:solidFill>
              </a:rPr>
              <a:t>разработки и утверждения</a:t>
            </a:r>
          </a:p>
          <a:p>
            <a:pPr algn="ctr">
              <a:buNone/>
            </a:pPr>
            <a:r>
              <a:rPr lang="ru-RU" dirty="0">
                <a:solidFill>
                  <a:schemeClr val="bg1"/>
                </a:solidFill>
              </a:rPr>
              <a:t>образовательных программ в</a:t>
            </a:r>
          </a:p>
          <a:p>
            <a:pPr algn="ctr">
              <a:buNone/>
            </a:pPr>
            <a:r>
              <a:rPr lang="ru-RU" dirty="0">
                <a:solidFill>
                  <a:schemeClr val="bg1"/>
                </a:solidFill>
              </a:rPr>
              <a:t>дошкольных учреждениях.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u="sng" dirty="0" smtClean="0">
                <a:solidFill>
                  <a:srgbClr val="FF0000"/>
                </a:solidFill>
              </a:rPr>
              <a:t/>
            </a:r>
            <a:br>
              <a:rPr lang="ru-RU" sz="3200" b="1" u="sng" dirty="0" smtClean="0">
                <a:solidFill>
                  <a:srgbClr val="FF0000"/>
                </a:solidFill>
              </a:rPr>
            </a:br>
            <a:r>
              <a:rPr lang="ru-RU" sz="3200" b="1" u="sng" dirty="0" smtClean="0">
                <a:solidFill>
                  <a:srgbClr val="FF0000"/>
                </a:solidFill>
              </a:rPr>
              <a:t>Какая цель у внедрения ФОП ДО</a:t>
            </a:r>
            <a:br>
              <a:rPr lang="ru-RU" sz="3200" b="1" u="sng" dirty="0" smtClean="0">
                <a:solidFill>
                  <a:srgbClr val="FF0000"/>
                </a:solidFill>
              </a:rPr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C00000"/>
          </a:solidFill>
        </p:spPr>
        <p:txBody>
          <a:bodyPr>
            <a:normAutofit fontScale="85000" lnSpcReduction="20000"/>
          </a:bodyPr>
          <a:lstStyle/>
          <a:p>
            <a:pPr marL="457200" lvl="0" indent="-457200" algn="just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bg1"/>
                </a:solidFill>
              </a:rPr>
              <a:t>Организовать обучение и воспитание дошкольника как гражданина Российской Федерации, формировать основы его гражданской и культурной идентичности доступными по возрасту средствами;</a:t>
            </a:r>
          </a:p>
          <a:p>
            <a:pPr marL="457200" lvl="0" indent="-457200" algn="just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bg1"/>
                </a:solidFill>
              </a:rPr>
              <a:t>создать единое ядро содержания дошкольного образования;</a:t>
            </a:r>
          </a:p>
          <a:p>
            <a:pPr marL="457200" lvl="0" indent="-457200" algn="just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bg1"/>
                </a:solidFill>
              </a:rPr>
              <a:t>создать единое федеральное образовательное пространство воспитания и обучения детей, которое обеспечит и ребенку, и родителям равные, качественные условия дошкольного образования, вне зависимости от места проживания.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</a:rPr>
              <a:t/>
            </a:r>
            <a:br>
              <a:rPr lang="ru-RU" sz="3600" b="1" u="sng" dirty="0" smtClean="0">
                <a:solidFill>
                  <a:srgbClr val="FF0000"/>
                </a:solidFill>
              </a:rPr>
            </a:br>
            <a:r>
              <a:rPr lang="ru-RU" sz="3600" b="1" u="sng" dirty="0" smtClean="0">
                <a:solidFill>
                  <a:srgbClr val="FF0000"/>
                </a:solidFill>
              </a:rPr>
              <a:t>Что входит в ФОП ДО</a:t>
            </a:r>
            <a:br>
              <a:rPr lang="ru-RU" sz="3600" b="1" u="sng" dirty="0" smtClean="0">
                <a:solidFill>
                  <a:srgbClr val="FF0000"/>
                </a:solidFill>
              </a:rPr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C00000"/>
          </a:solidFill>
        </p:spPr>
        <p:txBody>
          <a:bodyPr>
            <a:normAutofit fontScale="77500" lnSpcReduction="20000"/>
          </a:bodyPr>
          <a:lstStyle/>
          <a:p>
            <a:pPr algn="just"/>
            <a:r>
              <a:rPr lang="ru-RU" u="sng" dirty="0" smtClean="0">
                <a:solidFill>
                  <a:schemeClr val="bg1"/>
                </a:solidFill>
              </a:rPr>
              <a:t>Учебно-методическая документация: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bg1"/>
                </a:solidFill>
              </a:rPr>
              <a:t>федеральная рабочая программа воспитания;</a:t>
            </a:r>
          </a:p>
          <a:p>
            <a:pPr marL="457200" indent="-457200"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       федеральный календарный план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bg1"/>
                </a:solidFill>
              </a:rPr>
              <a:t>воспитательной работы;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bg1"/>
                </a:solidFill>
              </a:rPr>
              <a:t>примерный режим и распорядок дня</a:t>
            </a:r>
          </a:p>
          <a:p>
            <a:pPr marL="457200" indent="-457200"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       групп.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Единые для Российской Федерации</a:t>
            </a:r>
          </a:p>
          <a:p>
            <a:pPr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базовые объем и содержание</a:t>
            </a:r>
          </a:p>
          <a:p>
            <a:pPr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дошкольного образования, планируемые</a:t>
            </a:r>
          </a:p>
          <a:p>
            <a:pPr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результаты освоения образовательной</a:t>
            </a:r>
          </a:p>
          <a:p>
            <a:pPr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программы.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r>
              <a:rPr lang="ru-RU" sz="3100" b="1" u="sng" dirty="0" smtClean="0">
                <a:solidFill>
                  <a:srgbClr val="FF0000"/>
                </a:solidFill>
              </a:rPr>
              <a:t/>
            </a:r>
            <a:br>
              <a:rPr lang="ru-RU" sz="3100" b="1" u="sng" dirty="0" smtClean="0">
                <a:solidFill>
                  <a:srgbClr val="FF0000"/>
                </a:solidFill>
              </a:rPr>
            </a:br>
            <a:r>
              <a:rPr lang="ru-RU" sz="3600" b="1" u="sng" dirty="0" smtClean="0">
                <a:solidFill>
                  <a:srgbClr val="FF0000"/>
                </a:solidFill>
              </a:rPr>
              <a:t>Что будет обязательным </a:t>
            </a:r>
            <a:br>
              <a:rPr lang="ru-RU" sz="3600" b="1" u="sng" dirty="0" smtClean="0">
                <a:solidFill>
                  <a:srgbClr val="FF0000"/>
                </a:solidFill>
              </a:rPr>
            </a:br>
            <a:r>
              <a:rPr lang="ru-RU" sz="3600" b="1" u="sng" dirty="0" smtClean="0">
                <a:solidFill>
                  <a:srgbClr val="FF0000"/>
                </a:solidFill>
              </a:rPr>
              <a:t>для всех детских садов</a:t>
            </a:r>
            <a:r>
              <a:rPr lang="ru-RU" b="1" u="sng" dirty="0" smtClean="0">
                <a:solidFill>
                  <a:srgbClr val="FF0000"/>
                </a:solidFill>
              </a:rPr>
              <a:t/>
            </a:r>
            <a:br>
              <a:rPr lang="ru-RU" b="1" u="sng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  <a:solidFill>
            <a:srgbClr val="C00000"/>
          </a:solidFill>
        </p:spPr>
        <p:txBody>
          <a:bodyPr>
            <a:normAutofit fontScale="85000" lnSpcReduction="20000"/>
          </a:bodyPr>
          <a:lstStyle/>
          <a:p>
            <a:pPr algn="ctr"/>
            <a:endParaRPr lang="ru-RU" sz="33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3300" b="1" dirty="0" smtClean="0">
                <a:solidFill>
                  <a:srgbClr val="002060"/>
                </a:solidFill>
              </a:rPr>
              <a:t>ФОП </a:t>
            </a:r>
            <a:r>
              <a:rPr lang="ru-RU" sz="3300" b="1" dirty="0">
                <a:solidFill>
                  <a:srgbClr val="002060"/>
                </a:solidFill>
              </a:rPr>
              <a:t>ДО </a:t>
            </a:r>
            <a:r>
              <a:rPr lang="ru-RU" sz="3300" dirty="0">
                <a:solidFill>
                  <a:schemeClr val="bg1"/>
                </a:solidFill>
              </a:rPr>
              <a:t>определяет объем,</a:t>
            </a:r>
          </a:p>
          <a:p>
            <a:pPr algn="ctr">
              <a:buNone/>
            </a:pPr>
            <a:r>
              <a:rPr lang="ru-RU" sz="3300" dirty="0">
                <a:solidFill>
                  <a:schemeClr val="bg1"/>
                </a:solidFill>
              </a:rPr>
              <a:t>содержание, планируемые результаты</a:t>
            </a:r>
          </a:p>
          <a:p>
            <a:pPr algn="ctr">
              <a:buNone/>
            </a:pPr>
            <a:r>
              <a:rPr lang="ru-RU" sz="3300" dirty="0">
                <a:solidFill>
                  <a:schemeClr val="bg1"/>
                </a:solidFill>
              </a:rPr>
              <a:t>обязательной части образовательной</a:t>
            </a:r>
          </a:p>
          <a:p>
            <a:pPr algn="ctr">
              <a:buNone/>
            </a:pPr>
            <a:r>
              <a:rPr lang="ru-RU" sz="3300" dirty="0">
                <a:solidFill>
                  <a:schemeClr val="bg1"/>
                </a:solidFill>
              </a:rPr>
              <a:t>программы дошкольного образования,</a:t>
            </a:r>
          </a:p>
          <a:p>
            <a:pPr algn="ctr">
              <a:buNone/>
            </a:pPr>
            <a:r>
              <a:rPr lang="ru-RU" sz="3300" dirty="0">
                <a:solidFill>
                  <a:schemeClr val="bg1"/>
                </a:solidFill>
              </a:rPr>
              <a:t>которую реализует детский сад.</a:t>
            </a:r>
          </a:p>
          <a:p>
            <a:pPr algn="ctr"/>
            <a:r>
              <a:rPr lang="ru-RU" sz="3300" dirty="0">
                <a:solidFill>
                  <a:schemeClr val="bg1"/>
                </a:solidFill>
              </a:rPr>
              <a:t>Обязательной к выполнению станет и</a:t>
            </a:r>
          </a:p>
          <a:p>
            <a:pPr algn="ctr">
              <a:buNone/>
            </a:pPr>
            <a:r>
              <a:rPr lang="ru-RU" sz="3300" dirty="0">
                <a:solidFill>
                  <a:schemeClr val="bg1"/>
                </a:solidFill>
              </a:rPr>
              <a:t>федеральная рабочая программа</a:t>
            </a:r>
          </a:p>
          <a:p>
            <a:pPr algn="ctr">
              <a:buNone/>
            </a:pPr>
            <a:r>
              <a:rPr lang="ru-RU" sz="3300" dirty="0">
                <a:solidFill>
                  <a:schemeClr val="bg1"/>
                </a:solidFill>
              </a:rPr>
              <a:t>воспитания, и федеральный</a:t>
            </a:r>
          </a:p>
          <a:p>
            <a:pPr algn="ctr">
              <a:buNone/>
            </a:pPr>
            <a:r>
              <a:rPr lang="ru-RU" sz="3300" dirty="0">
                <a:solidFill>
                  <a:schemeClr val="bg1"/>
                </a:solidFill>
              </a:rPr>
              <a:t>календарный план воспитательной</a:t>
            </a:r>
          </a:p>
          <a:p>
            <a:pPr algn="ctr">
              <a:buNone/>
            </a:pPr>
            <a:r>
              <a:rPr lang="ru-RU" sz="3300" dirty="0">
                <a:solidFill>
                  <a:schemeClr val="bg1"/>
                </a:solidFill>
              </a:rPr>
              <a:t>работы.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Как будут применять ФОП ДО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43050"/>
            <a:ext cx="8229600" cy="4525963"/>
          </a:xfrm>
          <a:solidFill>
            <a:srgbClr val="C00000"/>
          </a:solidFill>
        </p:spPr>
        <p:txBody>
          <a:bodyPr>
            <a:normAutofit fontScale="925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ФОП </a:t>
            </a:r>
            <a:r>
              <a:rPr lang="ru-RU" dirty="0">
                <a:solidFill>
                  <a:schemeClr val="bg1"/>
                </a:solidFill>
              </a:rPr>
              <a:t>станет основой для разработки образовательной программы детского сада. Детские сады сохраняют право разработки собственных образовательных программ, но их содержание и планируемые результаты должны быть не ниже, чем в ФОП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pPr>
              <a:buNone/>
            </a:pPr>
            <a:r>
              <a:rPr lang="ru-RU" b="1" u="sng" dirty="0" smtClean="0"/>
              <a:t>    Когда детские сады перейдут на </a:t>
            </a:r>
            <a:r>
              <a:rPr lang="ru-RU" b="1" u="sng" dirty="0" smtClean="0">
                <a:solidFill>
                  <a:srgbClr val="002060"/>
                </a:solidFill>
              </a:rPr>
              <a:t>ФОП</a:t>
            </a:r>
            <a:r>
              <a:rPr lang="ru-RU" b="1" u="sng" dirty="0" smtClean="0"/>
              <a:t> ДО</a:t>
            </a:r>
          </a:p>
          <a:p>
            <a:pPr algn="ctr">
              <a:buNone/>
            </a:pPr>
            <a:r>
              <a:rPr lang="ru-RU" dirty="0">
                <a:solidFill>
                  <a:schemeClr val="bg1"/>
                </a:solidFill>
              </a:rPr>
              <a:t>Переход на </a:t>
            </a:r>
            <a:r>
              <a:rPr lang="ru-RU" b="1" dirty="0">
                <a:solidFill>
                  <a:srgbClr val="002060"/>
                </a:solidFill>
              </a:rPr>
              <a:t>ФОП</a:t>
            </a:r>
            <a:r>
              <a:rPr lang="ru-RU" dirty="0">
                <a:solidFill>
                  <a:schemeClr val="bg1"/>
                </a:solidFill>
              </a:rPr>
              <a:t> запланирован к </a:t>
            </a:r>
          </a:p>
          <a:p>
            <a:pPr algn="ctr"/>
            <a:r>
              <a:rPr lang="ru-RU" b="1" dirty="0"/>
              <a:t>1сентября 2023 года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Спасибо </a:t>
            </a:r>
            <a:br>
              <a:rPr lang="ru-RU" alt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</a:br>
            <a:r>
              <a:rPr lang="ru-RU" alt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за внимание!</a:t>
            </a:r>
            <a:endParaRPr lang="ru-RU" dirty="0"/>
          </a:p>
        </p:txBody>
      </p:sp>
      <p:pic>
        <p:nvPicPr>
          <p:cNvPr id="4" name="Содержимое 3" descr="https://ds8.centerstart.ru/sites/ds8.centerstart.ru/files/archive/%D0%BA%D0%B0%D1%80%D1%82%D0%B8%D0%BD%D0%BA%D0%B0%20%D1%84%D0%BE%D0%BF%20%D0%B4%D0%BE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143117"/>
            <a:ext cx="5786478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293</Words>
  <Application>Microsoft Office PowerPoint</Application>
  <PresentationFormat>Экран (4:3)</PresentationFormat>
  <Paragraphs>51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    Родителям о внедрении ФОП ДО: новая             </vt:lpstr>
      <vt:lpstr>  Уважаемые родители! С 1 сентября 2023 года все дошкольные учреждения переходят работу по новой федеральной образовательной программе дошкольного образования (ФОП ДО).  </vt:lpstr>
      <vt:lpstr>  ФОП должны соответствовать все программы во всех дошкольных учреждениях с 01 сентября 2023 года. </vt:lpstr>
      <vt:lpstr> Какая цель у внедрения ФОП ДО </vt:lpstr>
      <vt:lpstr> Что входит в ФОП ДО </vt:lpstr>
      <vt:lpstr> Что будет обязательным  для всех детских садов </vt:lpstr>
      <vt:lpstr>Как будут применять ФОП ДО</vt:lpstr>
      <vt:lpstr>Спасибо  за внимание!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Родителям о внедрении ФОП ДО: новая федеральная  образовательная программа дошкольного образования</dc:title>
  <dc:creator>hp</dc:creator>
  <cp:lastModifiedBy>hp</cp:lastModifiedBy>
  <cp:revision>8</cp:revision>
  <dcterms:created xsi:type="dcterms:W3CDTF">2023-11-21T17:00:36Z</dcterms:created>
  <dcterms:modified xsi:type="dcterms:W3CDTF">2023-11-21T18:19:58Z</dcterms:modified>
</cp:coreProperties>
</file>